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59" r:id="rId7"/>
    <p:sldId id="260" r:id="rId8"/>
    <p:sldId id="261" r:id="rId9"/>
    <p:sldId id="263" r:id="rId10"/>
    <p:sldId id="264" r:id="rId11"/>
    <p:sldId id="267" r:id="rId12"/>
    <p:sldId id="268" r:id="rId13"/>
    <p:sldId id="270" r:id="rId14"/>
    <p:sldId id="272" r:id="rId15"/>
    <p:sldId id="271" r:id="rId16"/>
    <p:sldId id="274" r:id="rId17"/>
    <p:sldId id="275" r:id="rId18"/>
    <p:sldId id="276" r:id="rId19"/>
    <p:sldId id="278" r:id="rId20"/>
    <p:sldId id="277" r:id="rId21"/>
    <p:sldId id="281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49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7" autoAdjust="0"/>
    <p:restoredTop sz="90708" autoAdjust="0"/>
  </p:normalViewPr>
  <p:slideViewPr>
    <p:cSldViewPr snapToGrid="0">
      <p:cViewPr>
        <p:scale>
          <a:sx n="115" d="100"/>
          <a:sy n="115" d="100"/>
        </p:scale>
        <p:origin x="984" y="82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7:18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660 1 24575,'-7'0'0,"-3"0"0,-3 0 0,0 0 0,-2 0 0,2 0 0,3 0 0,0 0 0,3 0 0,-1 0 0,0 0 0,-1 0 0,-4 0 0,-1 1 0,-4 6 0,-1 3 0,-1 2 0,-1-1 0,3-2 0,3 0 0,0 1 0,0 1 0,-1 0 0,0-1 0,0-2 0,2-1 0,1 1 0,0 0 0,1 0 0,2-2 0,1 0 0,1 0 0,0-1 0,0 0 0,2 0 0,0 0 0,0 0 0,0-1 0,0 0 0,1 0 0,-1 0 0,0-1 0,-2 1 0,1 0 0,-1 0 0,0 1 0,1-1 0,1 2 0,0-1 0,1-1 0,-1 2 0,-2-1 0,0 1 0,3 1 0,0-1 0,0 0 0,1 1 0,1 0 0,-1 0 0,2 1 0,-1 1 0,1 2 0,2-1 0,-2 2 0,-1 1 0,1 2 0,-2 2 0,1 1 0,-1 3 0,-3 1 0,-1 2 0,0 1 0,1 0 0,1 1 0,1-4 0,0 0 0,2-4 0,1 0 0,2 0 0,0-2 0,0-1 0,0-3 0,0 1 0,0-1 0,0-3 0,0 0 0,0-3 0,0 4 0,0 0 0,0 0 0,0 0 0,0-2 0,0 0 0,0 0 0,0-1 0,0 1 0,0 0 0,2-1 0,1-1 0,1 0 0,1-2 0,-1-1 0,0 1 0,1-2 0,1 2 0,1-2 0,1 0 0,-1 1 0,1-1 0,-1 0 0,0 0 0,-1-2 0,0 0 0,1 1 0,0 1 0,1 0 0,-1-1 0,0-1 0,1 0 0,-1 0 0,1 0 0,-1 0 0,1 0 0,0 0 0,-1 0 0,1 0 0,0 0 0,-1 0 0,1 0 0,0 0 0,0 0 0,-1 0 0,0 0 0,1 0 0,-1 0 0,0 0 0,0 0 0,-1 2 0,1-1 0,-1 1 0,1 0 0,0-2 0,1 2 0,-1 0 0,0-1 0,1 2 0,-1-1 0,0 0 0,-1 1 0,0 0 0,-1 0 0,1 1 0,1 0 0,1 1 0,0-1 0,-1 2 0,0-1 0,0-2 0,0 1 0,-1-1 0,-1-1 0,-1 0 0,1 1 0,2-1 0,0 1 0,0 2 0,0 0 0,1 2 0,0 0 0,-1 1 0,1-2 0,-1 0 0,1-2 0,-1-2 0,1 0 0,-1-2 0,0 2 0,1 0 0,-1 0 0,0 0 0,0-2 0,0 0 0,0 0 0,-1 0 0,0 0 0,1 0 0,0 0 0,1 0 0,-1 1 0,1 1 0,0 0 0,-1-1 0,3 0 0,2-1 0,3 2 0,5 0 0,1 0 0,0 2 0,1-2 0,-3 1 0,-1-1 0,1-2 0,-3 2 0,-3 0 0,-3 0 0,-2 0 0,0-2 0,-1 0 0,1 0 0,-1 0 0,1 0 0,-1 0 0,0 0 0,0 0 0,-1 0 0,1 0 0,0 0 0,-1-2 0,-1-1 0,-1-2 0,0-3 0,0-2 0,-1 0 0,1-2 0,-1-1 0,1-1 0,0-1 0,-2 2 0,0 0 0,-2-1 0,1 3 0,-1-1 0,0 1 0,0 0 0,0 1 0,0 3 0,0-3 0,0-1 0,0-1 0,0-3 0,0-1 0,0 0 0,0 0 0,0-2 0,0-1 0,0-4 0,0-2 0,1 3 0,1-6 0,2 2 0,2-3 0,2-2 0,-1 4 0,-1 1 0,-1 4 0,-3 3 0,1 0 0,1 3 0,-2 2 0,0 4 0,0 2 0,-2-3 0,0-1 0,2-4 0,0-2 0,1 2 0,-1 1 0,-2 2 0,0 3 0,0 0 0,0 2 0,0 1 0,-2 2 0,-1 1 0,-3 2 0,-3 2 0,0-1 0,-2 1 0,1 0 0,-1 0 0,-1 0 0,1 0 0,0 0 0,-1 0 0,1 0 0,0 0 0,2 0 0,3-2 0,0-2 0,1-2 0,-1-1 0,-2-1 0,-2 0 0,0 1 0,0-2 0,-1-2 0,2-1 0,-3-1 0,-1-2 0,0 1 0,0 0 0,2 3 0,0 2 0,3 0 0,1 2 0,1-1 0,0 0 0,1 0 0,2 1 0,1-1 0,1 1 0,0 2 0,-1 0 0,-1 2 0,-2 1 0,0 0 0,-1 2 0,-1 0 0,2 2 0,1 6 0,2-5 0,2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7:44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1 571 24575,'15'-9'0,"3"-3"0,14-7 0,-1-1 0,3-1 0,0 0 0,1 1 0,5-3 0,8-2 0,0 1 0,2-1 0,3 3 0,-2-1 0,3 0 0,3 1 0,1 2 0,1 1 0,4 2 0,0 4 0,10-4 0,0 2 0,13-4 0,-6 4 0,1 0 0,1 0 0,-16-1 0,0 1 0,-12 3 0,4 0 0,2 3 0,14-2 0,-2 3 0,0 2 0,-2 1 0,-8 4 0,6 1 0,-4-1 0,-7 1 0,-10 0 0,-9 0 0,-2 0 0,1 0 0,0 0 0,10 0 0,1 0 0,8 0 0,11 0 0,4 0 0,4 0 0,4 0 0,-6 0 0,-5 3 0,4 0 0,-10 4 0,-5 2 0,-10-1 0,-8 0 0,-4-1 0,-3-2 0,3 1 0,3 2 0,4-2 0,3 3 0,2-1 0,2 1 0,-1 2 0,-3 1 0,-3-3 0,-5 0 0,-5-1 0,-5-3 0,-7 2 0,-5-2 0,-4-3 0,-2 0 0,-3 0 0,-1 2 0,-1 1 0,-2 2 0,2 1 0,-2-1 0,2-2 0,-1 0 0,-1-1 0,1 0 0,-1 1 0,1 0 0,2 1 0,0 1 0,2-2 0,-2 0 0,1 0 0,-1-1 0,1 1 0,1 1 0,1 0 0,2 0 0,0-1 0,3 1 0,0 0 0,-3 2 0,2-2 0,-1 0 0,-1-2 0,0-1 0,-3 1 0,1-2 0,-1 1 0,-1-1 0,-1 1 0,0 0 0,-1 0 0,-1 1 0,2-1 0,1 0 0,-1 1 0,0 1 0,-3-3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7:46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161 1 24575,'0'8'0,"0"-1"0,-2-1 0,1 1 0,-3-1 0,0 2 0,1 0 0,-2-2 0,0 0 0,0-1 0,-1 1 0,2 1 0,-2 0 0,3 0 0,-1 0 0,0 0 0,0 1 0,0-1 0,0 1 0,-1-1 0,-1 1 0,-2-1 0,2 3 0,1 0 0,-1 1 0,1-2 0,0-3 0,0 1 0,0-1 0,-1 2 0,-1 0 0,1-1 0,1 0 0,1 0 0,0-2 0,1 1 0,1-3 0,4 0 0,2-2 0,4 0 0,1-1 0,1 0 0,-1-2 0,-1-1 0,3-3 0,4-3 0,2-2 0,0 0 0,2 0 0,-1 3 0,0 0 0,0 3 0,-1 2 0,-4-1 0,0 2 0,-2-1 0,0 2 0,-1 0 0,-2 1 0,-1 0 0,1 0 0,-1 0 0,1 0 0,-1 0 0,0 0 0,-1 0 0,1 0 0,-1 0 0,1 0 0,0 0 0,0 0 0,0 0 0,0 0 0,0 0 0,0 0 0,1 0 0,-2-1 0,-2-3 0,-3 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7:49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24575,'5'33'0,"6"-2"0,22 29 0,22 0 0,11-6 0,9 4 0,4-16 0,-30-17 0,2 1 0,2 1 0,2 0-474,3-1 1,1 0 473,-1 1 0,-1 0 0,0-4 0,0 1 0,5 3 0,0 1 0,1 0 0,0 0 0,-7-2 0,0 0 0,1 1 0,0 0 0,-2-2 0,-1 0 0,2 1 0,0-1 0,-2 0 0,-1-1-447,35 15 447,-40-20 0,1 0 0,38 16 0,5-1 0,-7-1 0,-12-9 0,4 0 0,-8-4 0,-9-4 0,0 1 0,-3-2 0,14 1 0,11 2 0,6-2-449,-37-8 1,2 0 448,2 0 0,2 0 0,5 1 0,2 0 0,8 0 0,3 0-669,8 0 1,4 1 668,10 2 0,4 1-844,-28-3 0,1 0 0,1 1 844,6 0 0,0 1 0,1-1 0,3 2 0,1 0 0,0-1 0,1 1 0,-1-2 0,1 0 0,0 0 0,0-1 0,-1 0 0,-4-1 0,-1 1 0,0-1 0,-3-1 0,-1-1 0,0 0-625,-5-1 1,-1 0 0,-1-1 624,-1 0 0,-1-2 0,0 1 0,30-1 0,0-1 0,-4-2 0,-1 0-401,-2 0 1,1 0 400,-1 0 0,-1 0 0,-11 0 0,0-3 0,9-5 0,1-3 0,-1-2 0,-1-2 0,-2-2 0,1-2 0,7-3 0,-2-2 0,-16 1 0,-1-1 0,2-4 0,0-2 0,0-1 0,0 0 0,1 1 0,1 1 0,4 3 0,1 3 225,-9 5 1,0 2-226,4 0 0,0 1 0,-6 3 0,-2-1 852,-8 0 1,0-2-853,5-4 0,-1 0 0,-8 2 0,-1 0 0,3-2 0,1-1 0,2 1 0,0 0 0,-2 2 0,1 0 0,3-1 0,2 1 0,4-2 0,2 1 463,3 1 1,0 1-464,-6 1 0,-1 2 0,5-1 0,-1 1 0,-1-1 0,0 0 0,-2-2 0,0 0 0,2-1 0,0-2 0,3-7 0,-1-4 0,-1-5 0,-2-2 0,-2 2 0,-2 3 0,-5 3 0,-1 5 543,-8 13 0,0 4-543,7 4 0,0 2 0,-3-1 0,0-1 0,-5 0 0,0-1 0,40-3 1230,-12 3-1230,-1 0 0,-6 2 947,-17 1-947,-12 1 1405,-10 0-1405,-10 0 864,-7 0-864,-5 0 219,-3-2-219,-1 0 0,0 0 0,-1-1 0,-3-1 0,-3-4 0,-1-5 0,0 5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7:52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18 24575,'0'27'0,"0"-3"0,0 15 0,0-11 0,0-3 0,0-5 0,0-1 0,0-5 0,0 5 0,0 0 0,0 5 0,0-2 0,0-2 0,0-1 0,0-4 0,0 1 0,-1-3 0,-1-2 0,0 2 0,0-2 0,2-1 0,0 2 0,0 1 0,-2 3 0,-1 0 0,0-1 0,0-2 0,1-2 0,-1-1 0,2-3 0,1 1 0,0-1 0,0-1 0,-2 0 0,1 1 0,-1 0 0,0 1 0,0 2 0,0 1 0,0-1 0,0-2 0,0-1 0,0-4 0,0-7 0,0-6 0,2-5 0,0-6 0,0-2 0,0-5 0,0-3 0,0 0 0,0-1 0,0-1 0,0-1 0,0-3 0,2 2 0,0 3 0,3 2 0,0 3 0,0 4 0,1 0 0,-1 4 0,2 0 0,-1 3 0,-1 0 0,1 3 0,-3 1 0,0 2 0,0 3 0,-1 1 0,1 1 0,-2-1 0,-1-2 0,0 1 0,0 0 0,0 1 0,2 1 0,1 1 0,4 3 0,12 1 0,8 0 0,6 0 0,2 0 0,-3 0 0,-1 0 0,0 0 0,-2 0 0,-2 0 0,1 2 0,-3 3 0,0 0 0,-5 0 0,-1-3 0,-1-1 0,1 1 0,1 0 0,0 0 0,-1-1 0,0 1 0,-4 0 0,-1 2 0,-3-1 0,-2 0 0,-1 0 0,0-1 0,0 1 0,0 0 0,-1-1 0,1 0 0,0 1 0,-1 0 0,1 0 0,0 1 0,-1-2 0,1 0 0,-1-1 0,1 2 0,-1-1 0,-1 1 0,0-1 0,-1 0 0,-1 1 0,1-1 0,-2 2 0,-1-2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8:03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33ED0-01F5-CC02-BB57-19D8AD77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7094-06C9-71E7-7A19-3775AC2AFE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EC1F7F-FC12-1A36-11A3-629B1621D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BF730-46E2-C3FA-2CEA-140C9A02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4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0547-1F82-4341-19DB-045BC225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71E6D-374E-C3B8-05F6-AD119612B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0EB90-4BBF-361B-5DE4-B39361609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3724D-D3FB-B5FC-4FE4-FB3595F94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F595B-FDA4-6276-B4A3-D64FE56F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9DB08-1881-AC81-C9A3-758D8FE11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FB79E-7C6A-7BE9-085B-9D32B9F08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F536E-8B55-EADB-BFD1-F0EB0E83E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6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3C34F-3821-3E1B-89A0-0F2D7172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68872-FE5D-7328-5563-433EC8F2C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8E2C6-B20C-42C6-E542-1D1C2C5EE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02416-4958-3AB7-C169-0624D8226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9271-487F-1D28-A176-68CF772E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99CA-3627-1F3C-59E2-8B6B4B433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F38FA-1745-1DD6-2FE1-376F950A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96F86-9A83-9E8C-D55E-7AACA2745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5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64CB-D4B9-92FC-5A5F-11B92E31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B0D12-658C-0CBD-41A9-31A518414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C89CE-E63A-F0C6-AE3B-F8DC87290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7D45D-514A-6EC1-A1AA-EE9C70883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D1B4B-3AAA-533B-8AD9-05C4A24B3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33090-1050-B987-202E-4763CAF53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7AA33-C63F-07B0-4AFF-9877D05D0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EEA0-53A4-ECCD-5E7A-745CEC099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12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BE1A-A880-D443-3B32-2DADEEF1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F402D-0EF2-A2BF-1512-8BCF96086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58F8F-1701-B5D3-69DB-74B3F7095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CDF34-A8EE-228D-71C4-DC00CB8D5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6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3A01-4CED-B906-46B7-6008837C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50884-A707-50ED-C6BC-8A36DB22F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25D5E-4ABD-76C7-4CD0-41217F4C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90848-483D-D3E7-B718-40C7FA4AF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20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C8BD-1086-33C2-1DDC-FBC14193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1273A-3FD6-B1B6-5D4E-97F54E23B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B8B80-47C0-AABC-8E67-F711644BF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3843-1057-FF91-284B-5CE083911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4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B021-6696-B6AF-9B3E-BC03C8626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6F98A-88BB-8C63-DFF9-026BD2E3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5EFC3-38ED-A608-3B31-35359A33E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73BBC-72B7-57C6-8BA3-E52808D89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0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00AC-1B48-5601-7C4C-DD8B62B77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1D4B0-1690-FC23-6E4D-7AAAF1CD0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3867A-A4E4-C42F-27D2-657368D1F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D2181-7D98-D20B-968C-BE79DC4E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2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A618-BA99-A0C8-641F-59A2DA76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3F047-4556-2CE8-5B28-18AE2824B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67318-15A0-BE03-D00F-2313822D0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3A5EA-EA98-2296-82FA-FC706326B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9D11-7A69-F6C0-6840-20620DABB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59FE5-DC76-C757-DCB4-EC3C4CA32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79D1E-51C2-98BC-6A0D-56704A26C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D0E75-9B0F-3ABF-9323-51C4BA204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3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0321-5908-2E7B-B7DA-C22DFB16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6ADC0-F819-1176-2A70-6C7EFB7CD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F79B2-6CFE-2253-0E63-E60067B1E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6870D-F3EE-F2E9-6A84-1ED03482E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3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9280-E7C8-194B-AB1F-56CC20A30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541BF-4992-0B99-FC03-6E6BB8218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9EC39-BB6F-FEEE-E5BC-6041025CB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5B9F7-4B73-7931-6B1D-482FA1ABE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3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0978C-8194-E53C-7072-A9E5922D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04FC5-3783-3B22-2127-BB233A129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387B6-E4BB-2687-9DB5-708BC9094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C1EFC-6FA8-3CDE-7644-049FC85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4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88ED4-1C0C-2CD0-7538-FBD047108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6FA22-5DDF-3AC0-9156-6C4757BDA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E28BA-2C55-6692-50DC-B83644A9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6D3DC-06DE-8D5C-8BC9-63AEFB953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1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customXml" Target="../ink/ink21.xml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.xml"/><Relationship Id="rId5" Type="http://schemas.openxmlformats.org/officeDocument/2006/relationships/customXml" Target="../ink/ink22.xml"/><Relationship Id="rId10" Type="http://schemas.openxmlformats.org/officeDocument/2006/relationships/image" Target="../media/image28.emf"/><Relationship Id="rId4" Type="http://schemas.openxmlformats.org/officeDocument/2006/relationships/image" Target="../media/image25.png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jZofJX0v4M&amp;t=411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bycroft.net/llm" TargetMode="External"/><Relationship Id="rId4" Type="http://schemas.openxmlformats.org/officeDocument/2006/relationships/hyperlink" Target="https://arxiv.org/abs/1706.0376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customXml" Target="../ink/ink9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5" Type="http://schemas.openxmlformats.org/officeDocument/2006/relationships/customXml" Target="../ink/ink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.xml"/><Relationship Id="rId5" Type="http://schemas.openxmlformats.org/officeDocument/2006/relationships/customXml" Target="../ink/ink1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578" y="3149403"/>
            <a:ext cx="5801422" cy="3200400"/>
          </a:xfrm>
        </p:spPr>
        <p:txBody>
          <a:bodyPr anchor="ctr"/>
          <a:lstStyle/>
          <a:p>
            <a:r>
              <a:rPr lang="en-US" sz="4400" b="1" dirty="0"/>
              <a:t>C3: Transformers</a:t>
            </a:r>
            <a:br>
              <a:rPr lang="en-US" sz="4400" b="1" dirty="0"/>
            </a:br>
            <a:r>
              <a:rPr lang="en-US" sz="4400" b="1" dirty="0"/>
              <a:t>(not the movie)</a:t>
            </a:r>
          </a:p>
        </p:txBody>
      </p:sp>
      <p:pic>
        <p:nvPicPr>
          <p:cNvPr id="4" name="Picture 3" descr="A group of people wearing different colored action figures&#10;&#10;AI-generated content may be incorrect.">
            <a:extLst>
              <a:ext uri="{FF2B5EF4-FFF2-40B4-BE49-F238E27FC236}">
                <a16:creationId xmlns:a16="http://schemas.microsoft.com/office/drawing/2014/main" id="{2C0FA854-C61E-A3B3-343F-96C4894C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857" y="-154215"/>
            <a:ext cx="3886200" cy="3886200"/>
          </a:xfrm>
          <a:prstGeom prst="rect">
            <a:avLst/>
          </a:prstGeom>
        </p:spPr>
      </p:pic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980337E8-FF53-5408-46DD-203B1A33E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8661"/>
            <a:ext cx="2387949" cy="3429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5226E-8F7A-A12E-5396-E0EC66BA8FEC}"/>
              </a:ext>
            </a:extLst>
          </p:cNvPr>
          <p:cNvCxnSpPr>
            <a:cxnSpLocks/>
          </p:cNvCxnSpPr>
          <p:nvPr/>
        </p:nvCxnSpPr>
        <p:spPr>
          <a:xfrm flipH="1">
            <a:off x="2540000" y="4630057"/>
            <a:ext cx="3976914" cy="100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1051-0736-F41D-1A7B-8B019B1C2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47F8-AC32-B8DE-0A97-E3FE3E46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!ATTENTION!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2273574-96FE-8A89-2018-99D7D778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13D56D-866A-A3B3-9DB5-9D6E6E6C5670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B65B35-53A4-2353-5A44-A3A3660D0EBF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B65B35-53A4-2353-5A44-A3A3660D0E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A42314-7185-9A47-EBA0-A72C357874BA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A42314-7185-9A47-EBA0-A72C357874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A2BD03-C20F-B054-2544-4A2D86193349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A2BD03-C20F-B054-2544-4A2D861933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626C5C-C59D-03BF-A73D-0062FAD5897F}"/>
              </a:ext>
            </a:extLst>
          </p:cNvPr>
          <p:cNvSpPr txBox="1"/>
          <p:nvPr/>
        </p:nvSpPr>
        <p:spPr>
          <a:xfrm>
            <a:off x="1300317" y="1876050"/>
            <a:ext cx="700758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Given a sequence of token embeddings</a:t>
            </a:r>
            <a:r>
              <a:rPr lang="en-US" sz="1800" dirty="0"/>
              <a:t>:</a:t>
            </a:r>
          </a:p>
          <a:p>
            <a:r>
              <a:rPr lang="en-US" sz="2000" dirty="0"/>
              <a:t>	</a:t>
            </a:r>
            <a:r>
              <a:rPr lang="en-US" sz="2000" b="1" dirty="0"/>
              <a:t>x</a:t>
            </a:r>
            <a:r>
              <a:rPr lang="en-US" sz="2000" baseline="-25000" dirty="0"/>
              <a:t>1 </a:t>
            </a:r>
            <a:r>
              <a:rPr lang="en-US" sz="2000" dirty="0"/>
              <a:t> </a:t>
            </a:r>
            <a:r>
              <a:rPr lang="en-US" sz="2000" b="1" dirty="0"/>
              <a:t>x</a:t>
            </a:r>
            <a:r>
              <a:rPr lang="en-US" sz="2000" baseline="-25000" dirty="0"/>
              <a:t>2   </a:t>
            </a:r>
            <a:r>
              <a:rPr lang="en-US" sz="2000" dirty="0"/>
              <a:t> </a:t>
            </a:r>
            <a:r>
              <a:rPr lang="en-US" sz="2000" b="1" dirty="0"/>
              <a:t>x</a:t>
            </a:r>
            <a:r>
              <a:rPr lang="en-US" sz="2000" baseline="-25000" dirty="0"/>
              <a:t>3</a:t>
            </a:r>
            <a:r>
              <a:rPr lang="en-US" sz="2000" dirty="0"/>
              <a:t>   </a:t>
            </a:r>
            <a:r>
              <a:rPr lang="en-US" sz="2000" b="1" dirty="0"/>
              <a:t>x</a:t>
            </a:r>
            <a:r>
              <a:rPr lang="en-US" sz="2000" baseline="-25000" dirty="0"/>
              <a:t>4</a:t>
            </a:r>
            <a:r>
              <a:rPr lang="en-US" sz="2000" dirty="0"/>
              <a:t>   </a:t>
            </a:r>
            <a:r>
              <a:rPr lang="en-US" sz="2000" b="1" dirty="0"/>
              <a:t>x</a:t>
            </a:r>
            <a:r>
              <a:rPr lang="en-US" sz="2000" baseline="-25000" dirty="0"/>
              <a:t>5</a:t>
            </a:r>
            <a:r>
              <a:rPr lang="en-US" sz="2000" dirty="0"/>
              <a:t>   </a:t>
            </a:r>
            <a:r>
              <a:rPr lang="en-US" sz="2000" b="1" dirty="0"/>
              <a:t>x</a:t>
            </a:r>
            <a:r>
              <a:rPr lang="en-US" sz="2000" baseline="-25000" dirty="0"/>
              <a:t>6</a:t>
            </a:r>
            <a:r>
              <a:rPr lang="en-US" sz="2000" dirty="0"/>
              <a:t>   </a:t>
            </a:r>
            <a:r>
              <a:rPr lang="en-US" sz="2000" b="1" dirty="0"/>
              <a:t>x</a:t>
            </a:r>
            <a:r>
              <a:rPr lang="en-US" sz="2000" baseline="-25000" dirty="0"/>
              <a:t>7</a:t>
            </a:r>
            <a:r>
              <a:rPr lang="en-US" sz="2000" dirty="0"/>
              <a:t>   </a:t>
            </a:r>
            <a:r>
              <a:rPr lang="en-US" sz="2000" b="1" dirty="0"/>
              <a:t>x</a:t>
            </a:r>
            <a:r>
              <a:rPr lang="en-US" sz="2000" baseline="-25000" dirty="0"/>
              <a:t>i</a:t>
            </a:r>
          </a:p>
          <a:p>
            <a:endParaRPr lang="en-US" sz="1050" baseline="-25000" dirty="0"/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Produce: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a weighted sum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through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Weighted by their similarity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8E2A06-27C1-37AF-64AF-984B1950F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115" y="3720504"/>
            <a:ext cx="2220754" cy="262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0810B-7C55-7D84-E6F8-6A746C960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985" y="5013636"/>
            <a:ext cx="3615159" cy="318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05B9F8-3902-2F51-9CC2-A8724833C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215" y="6094835"/>
            <a:ext cx="1490965" cy="626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A0C1A-0976-8180-A844-1A9ADB234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529884" y="2382852"/>
            <a:ext cx="5258957" cy="3245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DDE9EE-922A-BF8C-B2E5-50A493BC21A5}"/>
              </a:ext>
            </a:extLst>
          </p:cNvPr>
          <p:cNvSpPr txBox="1"/>
          <p:nvPr/>
        </p:nvSpPr>
        <p:spPr>
          <a:xfrm>
            <a:off x="7763823" y="5628157"/>
            <a:ext cx="300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x1  x2    x3  x4  x5    x6  x7    xi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1A9AD-BAA7-B97D-0C4E-ABDD0E311CC1}"/>
              </a:ext>
            </a:extLst>
          </p:cNvPr>
          <p:cNvSpPr txBox="1"/>
          <p:nvPr/>
        </p:nvSpPr>
        <p:spPr>
          <a:xfrm>
            <a:off x="1300317" y="3162203"/>
            <a:ext cx="498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dirty="0"/>
              <a:t>Compare words:</a:t>
            </a:r>
            <a:r>
              <a:rPr lang="en-US" sz="1400" dirty="0"/>
              <a:t> Each word embedding is compared to the current word (xi) using a dot product to measure similarity.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3F139-C528-E540-5A28-BA1716AD177B}"/>
              </a:ext>
            </a:extLst>
          </p:cNvPr>
          <p:cNvSpPr txBox="1"/>
          <p:nvPr/>
        </p:nvSpPr>
        <p:spPr>
          <a:xfrm>
            <a:off x="1300317" y="3940602"/>
            <a:ext cx="481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</a:t>
            </a:r>
            <a:r>
              <a:rPr lang="en-US" sz="1400" b="1" dirty="0"/>
              <a:t>Assign weights:</a:t>
            </a:r>
            <a:r>
              <a:rPr lang="en-US" sz="1400" dirty="0"/>
              <a:t> Words that are more similar get higher weights, meaning they contribute more to the final output.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4A05A-C016-7FAF-7C6B-5DDA80E9BA48}"/>
              </a:ext>
            </a:extLst>
          </p:cNvPr>
          <p:cNvSpPr txBox="1"/>
          <p:nvPr/>
        </p:nvSpPr>
        <p:spPr>
          <a:xfrm>
            <a:off x="1300317" y="4421250"/>
            <a:ext cx="49824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</a:t>
            </a:r>
            <a:r>
              <a:rPr lang="en-US" sz="1400" b="1" dirty="0"/>
              <a:t>Normalize weights:</a:t>
            </a:r>
            <a:r>
              <a:rPr lang="en-US" sz="1400" dirty="0"/>
              <a:t> The scores are turned into probabilities using </a:t>
            </a:r>
            <a:r>
              <a:rPr lang="en-US" sz="1400" dirty="0" err="1"/>
              <a:t>softmax</a:t>
            </a:r>
            <a:r>
              <a:rPr lang="en-US" sz="1400" dirty="0"/>
              <a:t>, ensuring they add up to 1.</a:t>
            </a:r>
          </a:p>
          <a:p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856DB-5F6A-8B73-805F-3C48FCFFDEEF}"/>
              </a:ext>
            </a:extLst>
          </p:cNvPr>
          <p:cNvSpPr txBox="1"/>
          <p:nvPr/>
        </p:nvSpPr>
        <p:spPr>
          <a:xfrm>
            <a:off x="1300317" y="5502626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4. Weighted sum:</a:t>
            </a:r>
            <a:r>
              <a:rPr lang="en-US" sz="1400" dirty="0"/>
              <a:t> The final attention output (ai) is a mix of all previous words, but more influenced by the most relevant ones.</a:t>
            </a:r>
          </a:p>
        </p:txBody>
      </p:sp>
    </p:spTree>
    <p:extLst>
      <p:ext uri="{BB962C8B-B14F-4D97-AF65-F5344CB8AC3E}">
        <p14:creationId xmlns:p14="http://schemas.microsoft.com/office/powerpoint/2010/main" val="143153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06BB-CD94-DC71-D5A8-22CC66C3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317-B014-993A-0954-F39104CD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!ATTENTION!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78A446F-120B-2266-5E9A-6DFDDAEC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5425D-11D4-EEB8-AA07-55EB27A8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87"/>
          <a:stretch/>
        </p:blipFill>
        <p:spPr>
          <a:xfrm>
            <a:off x="6529884" y="3018503"/>
            <a:ext cx="5258957" cy="2609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E7598D-0774-62C8-0F06-2210276BE059}"/>
              </a:ext>
            </a:extLst>
          </p:cNvPr>
          <p:cNvSpPr txBox="1"/>
          <p:nvPr/>
        </p:nvSpPr>
        <p:spPr>
          <a:xfrm>
            <a:off x="7763823" y="5628157"/>
            <a:ext cx="300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x1  x2    x3  x4  x5    x6  x7    xi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65188-06AA-B0CE-1912-4DAA84D9A743}"/>
              </a:ext>
            </a:extLst>
          </p:cNvPr>
          <p:cNvSpPr txBox="1"/>
          <p:nvPr/>
        </p:nvSpPr>
        <p:spPr>
          <a:xfrm>
            <a:off x="831098" y="1920160"/>
            <a:ext cx="53696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treating words as just </a:t>
            </a:r>
            <a:r>
              <a:rPr lang="en-US" b="1" dirty="0"/>
              <a:t>vectors</a:t>
            </a:r>
            <a:r>
              <a:rPr lang="en-US" dirty="0"/>
              <a:t>, we assign them three </a:t>
            </a:r>
            <a:r>
              <a:rPr lang="en-US" b="1" dirty="0"/>
              <a:t>roles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Query (Q) </a:t>
            </a:r>
            <a:r>
              <a:rPr lang="en-US" dirty="0"/>
              <a:t>– The current word looking for relevant information.</a:t>
            </a:r>
          </a:p>
          <a:p>
            <a:r>
              <a:rPr lang="en-US" b="1" dirty="0"/>
              <a:t>Q</a:t>
            </a:r>
            <a:r>
              <a:rPr lang="en-US" dirty="0"/>
              <a:t> - Each word asks: </a:t>
            </a:r>
            <a:r>
              <a:rPr lang="en-US" i="1" dirty="0"/>
              <a:t>Which past words matter?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Key (K)</a:t>
            </a:r>
            <a:r>
              <a:rPr lang="en-US" dirty="0"/>
              <a:t> – A past word being evaluated for relevance.</a:t>
            </a:r>
          </a:p>
          <a:p>
            <a:r>
              <a:rPr lang="en-US" b="1" dirty="0"/>
              <a:t>K</a:t>
            </a:r>
            <a:r>
              <a:rPr lang="en-US" dirty="0"/>
              <a:t> - Each past word answers: </a:t>
            </a:r>
            <a:r>
              <a:rPr lang="en-US" i="1" dirty="0"/>
              <a:t>Am I relevant?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Value (V) </a:t>
            </a:r>
            <a:r>
              <a:rPr lang="en-US" dirty="0"/>
              <a:t>– The actual information from a past word that gets used if it’s relevant.</a:t>
            </a:r>
          </a:p>
          <a:p>
            <a:r>
              <a:rPr lang="en-US" b="1" dirty="0"/>
              <a:t>V</a:t>
            </a:r>
            <a:r>
              <a:rPr lang="en-US" dirty="0"/>
              <a:t> - If relevant, its value is used to enhance understanding.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11FBA-F63E-66FE-D052-D08AF94C8EA9}"/>
              </a:ext>
            </a:extLst>
          </p:cNvPr>
          <p:cNvGrpSpPr/>
          <p:nvPr/>
        </p:nvGrpSpPr>
        <p:grpSpPr>
          <a:xfrm>
            <a:off x="7824955" y="5997478"/>
            <a:ext cx="241300" cy="403823"/>
            <a:chOff x="3886200" y="6261788"/>
            <a:chExt cx="381000" cy="4438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BDA560-F431-17B5-2995-96CEF3CD2D55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51FFE5-28B7-3FAA-4A66-6D2F1F74AAED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CB5C3B-6B78-8115-5D62-E9C13BCC6B36}"/>
              </a:ext>
            </a:extLst>
          </p:cNvPr>
          <p:cNvGrpSpPr/>
          <p:nvPr/>
        </p:nvGrpSpPr>
        <p:grpSpPr>
          <a:xfrm>
            <a:off x="8165400" y="5997478"/>
            <a:ext cx="241300" cy="403823"/>
            <a:chOff x="3886200" y="6261788"/>
            <a:chExt cx="381000" cy="4438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5E2E11-3A5F-3E6B-B1EC-52AD41DB19BA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111F8C-1CDE-B89F-7BDB-F1EC63E57B1B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314D7-98D2-F02E-5668-14994BAFCDF0}"/>
              </a:ext>
            </a:extLst>
          </p:cNvPr>
          <p:cNvGrpSpPr/>
          <p:nvPr/>
        </p:nvGrpSpPr>
        <p:grpSpPr>
          <a:xfrm>
            <a:off x="8514255" y="5997478"/>
            <a:ext cx="241300" cy="403823"/>
            <a:chOff x="3886200" y="6261788"/>
            <a:chExt cx="381000" cy="4438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58A6CE-0F0E-A44C-B54F-4929AD140FA1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74C635-230A-2F20-D4AB-733714E0B3D3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728F68-74FD-8DC3-859E-97E97522245F}"/>
              </a:ext>
            </a:extLst>
          </p:cNvPr>
          <p:cNvGrpSpPr/>
          <p:nvPr/>
        </p:nvGrpSpPr>
        <p:grpSpPr>
          <a:xfrm>
            <a:off x="8875146" y="6006493"/>
            <a:ext cx="241300" cy="403823"/>
            <a:chOff x="3886200" y="6261788"/>
            <a:chExt cx="381000" cy="4438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D27C3-09E5-9E10-5C56-F8800D2DDBB4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ECE568-55BE-6F71-FEA2-5B38187E473F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3E1B58-F1C6-EF56-C7C7-E6967F1FB380}"/>
              </a:ext>
            </a:extLst>
          </p:cNvPr>
          <p:cNvGrpSpPr/>
          <p:nvPr/>
        </p:nvGrpSpPr>
        <p:grpSpPr>
          <a:xfrm>
            <a:off x="9236050" y="6017795"/>
            <a:ext cx="241300" cy="403823"/>
            <a:chOff x="3886200" y="6261788"/>
            <a:chExt cx="381000" cy="44381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D9B216-EA7D-B18F-C5F0-F53A2D4D2D21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5845D-1309-5280-4E54-E128B61AEE3B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63E4C1-9B32-3288-B773-38D2714BA372}"/>
              </a:ext>
            </a:extLst>
          </p:cNvPr>
          <p:cNvGrpSpPr/>
          <p:nvPr/>
        </p:nvGrpSpPr>
        <p:grpSpPr>
          <a:xfrm>
            <a:off x="9584892" y="6023885"/>
            <a:ext cx="241300" cy="403823"/>
            <a:chOff x="3886200" y="6261788"/>
            <a:chExt cx="381000" cy="4438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61E0EA-C817-2C84-F5E0-8FCB4EF82636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F64F6C-8D4A-21B9-DD29-5DDA5CF6F9FA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46C0D7-F720-08B9-31B2-F127C856EE37}"/>
              </a:ext>
            </a:extLst>
          </p:cNvPr>
          <p:cNvGrpSpPr/>
          <p:nvPr/>
        </p:nvGrpSpPr>
        <p:grpSpPr>
          <a:xfrm>
            <a:off x="9973054" y="6023885"/>
            <a:ext cx="241300" cy="403823"/>
            <a:chOff x="3886200" y="6261788"/>
            <a:chExt cx="381000" cy="44381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0F323A4-EA15-051B-72FD-14901B25C2B0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E7C414-CB8B-E29A-A558-0B767072843A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82FFE6-2747-EB2B-E55F-8EDEEC78AC1F}"/>
              </a:ext>
            </a:extLst>
          </p:cNvPr>
          <p:cNvGrpSpPr/>
          <p:nvPr/>
        </p:nvGrpSpPr>
        <p:grpSpPr>
          <a:xfrm>
            <a:off x="10306674" y="6017795"/>
            <a:ext cx="241300" cy="403823"/>
            <a:chOff x="3886200" y="6261788"/>
            <a:chExt cx="381000" cy="4438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2BC993-DC20-F11A-1D61-5E2413656767}"/>
                </a:ext>
              </a:extLst>
            </p:cNvPr>
            <p:cNvSpPr/>
            <p:nvPr/>
          </p:nvSpPr>
          <p:spPr>
            <a:xfrm>
              <a:off x="3886200" y="6261788"/>
              <a:ext cx="381000" cy="2152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EA154C-974C-D8AE-446E-C2A1494AA232}"/>
                </a:ext>
              </a:extLst>
            </p:cNvPr>
            <p:cNvSpPr/>
            <p:nvPr/>
          </p:nvSpPr>
          <p:spPr>
            <a:xfrm>
              <a:off x="3886200" y="6490388"/>
              <a:ext cx="381000" cy="2152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5C5476-8439-8E30-9B38-A4D3607024D7}"/>
              </a:ext>
            </a:extLst>
          </p:cNvPr>
          <p:cNvSpPr txBox="1"/>
          <p:nvPr/>
        </p:nvSpPr>
        <p:spPr>
          <a:xfrm>
            <a:off x="10093704" y="267216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04BB9-953A-9F07-6AAF-5700098FA6B9}"/>
              </a:ext>
            </a:extLst>
          </p:cNvPr>
          <p:cNvSpPr txBox="1"/>
          <p:nvPr/>
        </p:nvSpPr>
        <p:spPr>
          <a:xfrm>
            <a:off x="6864808" y="5856465"/>
            <a:ext cx="62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0641E8-B634-D20B-92EE-B3247A18F5C7}"/>
              </a:ext>
            </a:extLst>
          </p:cNvPr>
          <p:cNvSpPr txBox="1"/>
          <p:nvPr/>
        </p:nvSpPr>
        <p:spPr>
          <a:xfrm>
            <a:off x="6762159" y="6135989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45518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8299-4E47-67AD-590B-F0AF1084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3003-9DF2-61D2-3F50-35944E9E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!ONE ATTENTION head!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E3A5CF-8AF7-5884-3FBD-BF7EDB9B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9C0F7-55DA-5D0D-8C7D-D5C3102EB2C0}"/>
              </a:ext>
            </a:extLst>
          </p:cNvPr>
          <p:cNvSpPr txBox="1"/>
          <p:nvPr/>
        </p:nvSpPr>
        <p:spPr>
          <a:xfrm>
            <a:off x="786580" y="1674674"/>
            <a:ext cx="67045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layer computes 3 matrices: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8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endParaRPr lang="en-US" sz="1800" b="1" baseline="30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8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en-US" sz="18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which will contain the representation of each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 query, key, value: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9AAE6-2E5F-69FC-371C-155B2A0D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61" y="3303639"/>
            <a:ext cx="4003752" cy="341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2CD41-8871-367D-FA1F-E379D25D7965}"/>
              </a:ext>
            </a:extLst>
          </p:cNvPr>
          <p:cNvSpPr txBox="1"/>
          <p:nvPr/>
        </p:nvSpPr>
        <p:spPr>
          <a:xfrm>
            <a:off x="786580" y="3674575"/>
            <a:ext cx="5901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similarity of element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a prior element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8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-&gt;   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18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800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- instead of summing up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8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, we sum up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F0BFB6-2783-AEC8-E75D-D187ECA56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14" y="4507586"/>
            <a:ext cx="5202173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6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3AC6-C85E-3F41-6E1A-550EEC5D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BB59-AE62-44F9-3508-84886D17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!ONE ATTENTION head!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8C307E4-E823-0552-73BB-2F04DC5D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0A301E5-06A1-A2F7-BAAB-0CBF52A6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8" y="1963831"/>
            <a:ext cx="6194177" cy="4338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0E9F5-0E0A-704E-EBA8-5508E44612E2}"/>
              </a:ext>
            </a:extLst>
          </p:cNvPr>
          <p:cNvSpPr txBox="1"/>
          <p:nvPr/>
        </p:nvSpPr>
        <p:spPr>
          <a:xfrm>
            <a:off x="894736" y="1779720"/>
            <a:ext cx="110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5EC2A-D96D-D7C0-860A-8B1F01248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29" y="3043787"/>
            <a:ext cx="4677540" cy="1826469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B6DBC64-96BE-01B5-4618-4BC194A45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906" y="5216427"/>
            <a:ext cx="3553022" cy="10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3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DC82-6FD3-5BBA-85E7-C583A05B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159D-1B38-9A95-E537-C193A088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!Multi-head attention!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D48DE8-561E-3929-EE16-7A4CD3A6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F28B2-115C-0772-90CA-EF7742D1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59" y="2345375"/>
            <a:ext cx="7361375" cy="3077498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D64D267C-F032-B1F5-5FDE-EFD8D5FB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276" y="2172315"/>
            <a:ext cx="2237659" cy="3423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5A0D8C-FB89-346F-DAAE-5C32F0ED0345}"/>
              </a:ext>
            </a:extLst>
          </p:cNvPr>
          <p:cNvSpPr txBox="1"/>
          <p:nvPr/>
        </p:nvSpPr>
        <p:spPr>
          <a:xfrm>
            <a:off x="3637935" y="3436374"/>
            <a:ext cx="147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 “contexts”</a:t>
            </a:r>
          </a:p>
        </p:txBody>
      </p:sp>
    </p:spTree>
    <p:extLst>
      <p:ext uri="{BB962C8B-B14F-4D97-AF65-F5344CB8AC3E}">
        <p14:creationId xmlns:p14="http://schemas.microsoft.com/office/powerpoint/2010/main" val="240875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7E85-6ECF-20C7-AC10-EBA7F6DE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A2C2-FCE6-0276-A50F-4A8656C8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Transformer architecture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EA9759-4754-A7CA-D4A8-1BF5E528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6C758BC7-4747-4B23-D888-EB5DB4B1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1714499"/>
            <a:ext cx="3411794" cy="4899201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2F148745-516C-6A78-B47A-B61C05D8C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80" y="2463800"/>
            <a:ext cx="6231120" cy="439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A7D3E-1683-BE4D-3057-3A3B64D1923F}"/>
              </a:ext>
            </a:extLst>
          </p:cNvPr>
          <p:cNvSpPr txBox="1"/>
          <p:nvPr/>
        </p:nvSpPr>
        <p:spPr>
          <a:xfrm>
            <a:off x="8743656" y="227913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652002-1AC4-C894-E3DF-2A7511FB82E7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4365523" y="4164100"/>
            <a:ext cx="1976283" cy="10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9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8136-6844-99CB-1226-624E82DD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5AEF-7799-6464-13C9-73786F32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Transformer architecture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89D9B9-DCA0-D352-0F68-1765C3B9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494C8E7B-C94F-BBE7-493D-07CA0741A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46" y="1457148"/>
            <a:ext cx="3411794" cy="489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C286B-5B4E-9C57-FE3F-67C135BC632F}"/>
              </a:ext>
            </a:extLst>
          </p:cNvPr>
          <p:cNvSpPr txBox="1"/>
          <p:nvPr/>
        </p:nvSpPr>
        <p:spPr>
          <a:xfrm>
            <a:off x="1537869" y="5427814"/>
            <a:ext cx="1369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word embeddings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02798-7270-927F-F7DB-26DE96F04662}"/>
              </a:ext>
            </a:extLst>
          </p:cNvPr>
          <p:cNvSpPr txBox="1"/>
          <p:nvPr/>
        </p:nvSpPr>
        <p:spPr>
          <a:xfrm>
            <a:off x="1552636" y="5035822"/>
            <a:ext cx="1127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preserve order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78FF4F-BBC2-9756-730F-25FD6B48B3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80509" y="5174322"/>
            <a:ext cx="496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C3A78-09C5-BCFC-44B0-7CA3A3DCFE41}"/>
              </a:ext>
            </a:extLst>
          </p:cNvPr>
          <p:cNvCxnSpPr>
            <a:cxnSpLocks/>
          </p:cNvCxnSpPr>
          <p:nvPr/>
        </p:nvCxnSpPr>
        <p:spPr>
          <a:xfrm>
            <a:off x="2888067" y="5555631"/>
            <a:ext cx="947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544636-31B5-72C2-E664-B3A614456535}"/>
              </a:ext>
            </a:extLst>
          </p:cNvPr>
          <p:cNvSpPr txBox="1"/>
          <p:nvPr/>
        </p:nvSpPr>
        <p:spPr>
          <a:xfrm>
            <a:off x="1697004" y="445191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Q, K, 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1FAAB4-8603-2DA6-FE55-400E1777529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30511" y="4590416"/>
            <a:ext cx="1512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123FDC-D559-2DC7-B9BD-56FF2FFC8F6A}"/>
              </a:ext>
            </a:extLst>
          </p:cNvPr>
          <p:cNvSpPr txBox="1"/>
          <p:nvPr/>
        </p:nvSpPr>
        <p:spPr>
          <a:xfrm>
            <a:off x="1092835" y="4061430"/>
            <a:ext cx="23069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stability and learning efficiency</a:t>
            </a:r>
            <a:br>
              <a:rPr lang="en-US" sz="1200" dirty="0"/>
            </a:br>
            <a:r>
              <a:rPr lang="en-US" sz="1050" dirty="0"/>
              <a:t>Norm(X + </a:t>
            </a:r>
            <a:r>
              <a:rPr lang="en-US" sz="1050" dirty="0" err="1"/>
              <a:t>SelfAttention</a:t>
            </a:r>
            <a:r>
              <a:rPr lang="en-US" sz="1050" dirty="0"/>
              <a:t>(X))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C4880E-97D6-674B-B3D2-B183470424E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399813" y="4280721"/>
            <a:ext cx="438476" cy="1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17C7C9-4BE3-A001-0CEB-CE94FF9CF70B}"/>
              </a:ext>
            </a:extLst>
          </p:cNvPr>
          <p:cNvSpPr txBox="1"/>
          <p:nvPr/>
        </p:nvSpPr>
        <p:spPr>
          <a:xfrm>
            <a:off x="1033670" y="3633209"/>
            <a:ext cx="214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applying non-linearity and transformation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13AFF7-6C40-D75C-6738-CB6DA285982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176846" y="3864042"/>
            <a:ext cx="65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658089C-B892-CD76-A0E2-DA8216D42CD3}"/>
              </a:ext>
            </a:extLst>
          </p:cNvPr>
          <p:cNvSpPr/>
          <p:nvPr/>
        </p:nvSpPr>
        <p:spPr>
          <a:xfrm>
            <a:off x="3314016" y="3130909"/>
            <a:ext cx="1583475" cy="1904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C093E7-91E3-51A4-4FD2-2BC69DD7353A}"/>
              </a:ext>
            </a:extLst>
          </p:cNvPr>
          <p:cNvSpPr txBox="1"/>
          <p:nvPr/>
        </p:nvSpPr>
        <p:spPr>
          <a:xfrm>
            <a:off x="3616099" y="2766114"/>
            <a:ext cx="97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BD8C8-7BC5-655B-4876-116799B0104E}"/>
              </a:ext>
            </a:extLst>
          </p:cNvPr>
          <p:cNvSpPr txBox="1"/>
          <p:nvPr/>
        </p:nvSpPr>
        <p:spPr>
          <a:xfrm>
            <a:off x="1477474" y="3333127"/>
            <a:ext cx="183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Final rich representation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43EE68-314A-299C-FF5C-FE6EE7B569DF}"/>
              </a:ext>
            </a:extLst>
          </p:cNvPr>
          <p:cNvCxnSpPr>
            <a:cxnSpLocks/>
          </p:cNvCxnSpPr>
          <p:nvPr/>
        </p:nvCxnSpPr>
        <p:spPr>
          <a:xfrm>
            <a:off x="3184212" y="3491656"/>
            <a:ext cx="658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62EE8C-FC6D-5088-4830-24860923E947}"/>
              </a:ext>
            </a:extLst>
          </p:cNvPr>
          <p:cNvSpPr txBox="1"/>
          <p:nvPr/>
        </p:nvSpPr>
        <p:spPr>
          <a:xfrm>
            <a:off x="881365" y="2116779"/>
            <a:ext cx="2734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Repeated N times (N blocks)</a:t>
            </a:r>
            <a:br>
              <a:rPr lang="en-US" sz="1200" dirty="0"/>
            </a:br>
            <a:r>
              <a:rPr lang="en-US" sz="1200" dirty="0"/>
              <a:t>(1) we look at pairs</a:t>
            </a:r>
          </a:p>
          <a:p>
            <a:r>
              <a:rPr lang="en-US" sz="1200" dirty="0"/>
              <a:t>(2) we look at pairs of pairs</a:t>
            </a:r>
          </a:p>
          <a:p>
            <a:r>
              <a:rPr lang="en-US" sz="1200" dirty="0"/>
              <a:t>(3) we loot at pairs of pairs of pairs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631FD3-25E0-5EDF-B193-946E021F5B4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80509" y="2870421"/>
            <a:ext cx="935590" cy="80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9A4518A5-63DB-FE5C-483F-5267E26F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7" y="6048308"/>
            <a:ext cx="2341755" cy="6731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46EFF0-90F3-0684-BAC0-32D8C3992F0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57200" y="5174322"/>
            <a:ext cx="1095436" cy="110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0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D2F31-3961-DDC5-48E7-E9878440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D27C-CF57-52EC-84D8-F868779D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Transformer architecture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7359DBC-DA45-1C2D-A10B-F7CB170F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5B7FB427-2D3D-168C-1291-BF3DE86E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46" y="1457148"/>
            <a:ext cx="3411794" cy="48992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ABBBAF-7515-3F8D-E4E7-D33AFFDB7425}"/>
              </a:ext>
            </a:extLst>
          </p:cNvPr>
          <p:cNvSpPr/>
          <p:nvPr/>
        </p:nvSpPr>
        <p:spPr>
          <a:xfrm>
            <a:off x="4650003" y="1582310"/>
            <a:ext cx="1644775" cy="3474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225734-1DBA-F4AD-9067-6646D0B465D5}"/>
              </a:ext>
            </a:extLst>
          </p:cNvPr>
          <p:cNvSpPr txBox="1"/>
          <p:nvPr/>
        </p:nvSpPr>
        <p:spPr>
          <a:xfrm>
            <a:off x="4978504" y="127248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6ADED2-0F71-1060-412F-59CE415F6A38}"/>
              </a:ext>
            </a:extLst>
          </p:cNvPr>
          <p:cNvSpPr txBox="1"/>
          <p:nvPr/>
        </p:nvSpPr>
        <p:spPr>
          <a:xfrm>
            <a:off x="6588640" y="4163557"/>
            <a:ext cx="20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hides future tokens so it can’t peek ahead while generating text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076F42-EE79-DA1C-6ADE-6547A5176C1F}"/>
              </a:ext>
            </a:extLst>
          </p:cNvPr>
          <p:cNvCxnSpPr>
            <a:cxnSpLocks/>
          </p:cNvCxnSpPr>
          <p:nvPr/>
        </p:nvCxnSpPr>
        <p:spPr>
          <a:xfrm flipH="1">
            <a:off x="5756744" y="4486722"/>
            <a:ext cx="94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E9D3761-4144-2221-6157-CB7F4FDA1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51876"/>
              </p:ext>
            </p:extLst>
          </p:nvPr>
        </p:nvGraphicFramePr>
        <p:xfrm>
          <a:off x="6588640" y="4869591"/>
          <a:ext cx="4465592" cy="1588200"/>
        </p:xfrm>
        <a:graphic>
          <a:graphicData uri="http://schemas.openxmlformats.org/drawingml/2006/table">
            <a:tbl>
              <a:tblPr/>
              <a:tblGrid>
                <a:gridCol w="589280">
                  <a:extLst>
                    <a:ext uri="{9D8B030D-6E8A-4147-A177-3AD203B41FA5}">
                      <a16:colId xmlns:a16="http://schemas.microsoft.com/office/drawing/2014/main" val="3594717686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793600493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1227152215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2336614467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3321304054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775272512"/>
                    </a:ext>
                  </a:extLst>
                </a:gridCol>
                <a:gridCol w="646052">
                  <a:extLst>
                    <a:ext uri="{9D8B030D-6E8A-4147-A177-3AD203B41FA5}">
                      <a16:colId xmlns:a16="http://schemas.microsoft.com/office/drawing/2014/main" val="3640491122"/>
                    </a:ext>
                  </a:extLst>
                </a:gridCol>
              </a:tblGrid>
              <a:tr h="264700">
                <a:tc>
                  <a:txBody>
                    <a:bodyPr/>
                    <a:lstStyle/>
                    <a:p>
                      <a:r>
                        <a:rPr lang="en-US" sz="1100" b="1" dirty="0"/>
                        <a:t>Token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The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cat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sat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on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the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mat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604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r>
                        <a:rPr lang="en-US" sz="1100" b="1"/>
                        <a:t>The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59035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r>
                        <a:rPr lang="en-US" sz="1100" b="1"/>
                        <a:t>cat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4359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r>
                        <a:rPr lang="en-US" sz="1100" b="1"/>
                        <a:t>sat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74133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r>
                        <a:rPr lang="en-US" sz="1100" b="1"/>
                        <a:t>on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349375"/>
                  </a:ext>
                </a:extLst>
              </a:tr>
              <a:tr h="264700">
                <a:tc>
                  <a:txBody>
                    <a:bodyPr/>
                    <a:lstStyle/>
                    <a:p>
                      <a:r>
                        <a:rPr lang="en-US" sz="1100" b="1"/>
                        <a:t>the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79974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370D9C47-B4ED-10A8-AFF4-41958474ECAF}"/>
              </a:ext>
            </a:extLst>
          </p:cNvPr>
          <p:cNvSpPr txBox="1"/>
          <p:nvPr/>
        </p:nvSpPr>
        <p:spPr>
          <a:xfrm>
            <a:off x="8821436" y="4527124"/>
            <a:ext cx="1440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needed for training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976378-D276-310C-2CDB-F676B616560A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8269357" y="4503323"/>
            <a:ext cx="552079" cy="16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28FAC56-29B4-9159-45CD-6F7B7029EE60}"/>
              </a:ext>
            </a:extLst>
          </p:cNvPr>
          <p:cNvSpPr txBox="1"/>
          <p:nvPr/>
        </p:nvSpPr>
        <p:spPr>
          <a:xfrm>
            <a:off x="6588640" y="3313259"/>
            <a:ext cx="207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combines context + masked prediction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3292AB-2C21-2B4C-A63D-D89C301E18C1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756744" y="3544092"/>
            <a:ext cx="831896" cy="9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482753-D23C-CA4C-7B2D-10536564A7D6}"/>
              </a:ext>
            </a:extLst>
          </p:cNvPr>
          <p:cNvSpPr txBox="1"/>
          <p:nvPr/>
        </p:nvSpPr>
        <p:spPr>
          <a:xfrm>
            <a:off x="6588640" y="1948459"/>
            <a:ext cx="207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distribution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8F24864-B21D-59E2-2302-D964E315A351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5756744" y="2086959"/>
            <a:ext cx="831896" cy="3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5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FD4D1-7B0E-9E97-5AEB-D8510393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388A-8535-3EEB-27FC-A89E1BEE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Transformer architecture</a:t>
            </a:r>
          </a:p>
        </p:txBody>
      </p:sp>
      <p:pic>
        <p:nvPicPr>
          <p:cNvPr id="7" name="Picture 6" descr="A table with black text&#10;&#10;AI-generated content may be incorrect.">
            <a:extLst>
              <a:ext uri="{FF2B5EF4-FFF2-40B4-BE49-F238E27FC236}">
                <a16:creationId xmlns:a16="http://schemas.microsoft.com/office/drawing/2014/main" id="{EDBA3979-7D44-6663-6549-13034933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06600"/>
            <a:ext cx="7772400" cy="25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0AEF-1D25-E98A-D896-E20D1E97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4BEB-9423-2D7F-68BA-BAE1543B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Transformer architecture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2907AFA-7B69-8168-0C87-6F7C5B20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A diagram of a decoder model&#10;&#10;AI-generated content may be incorrect.">
            <a:extLst>
              <a:ext uri="{FF2B5EF4-FFF2-40B4-BE49-F238E27FC236}">
                <a16:creationId xmlns:a16="http://schemas.microsoft.com/office/drawing/2014/main" id="{E345FA06-6457-F8AC-AB2D-E0A27525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6" y="1395982"/>
            <a:ext cx="3873927" cy="1996993"/>
          </a:xfrm>
          <a:prstGeom prst="rect">
            <a:avLst/>
          </a:prstGeom>
        </p:spPr>
      </p:pic>
      <p:pic>
        <p:nvPicPr>
          <p:cNvPr id="7" name="Picture 6" descr="A diagram of a teacher&#10;&#10;AI-generated content may be incorrect.">
            <a:extLst>
              <a:ext uri="{FF2B5EF4-FFF2-40B4-BE49-F238E27FC236}">
                <a16:creationId xmlns:a16="http://schemas.microsoft.com/office/drawing/2014/main" id="{8B39BBBD-7798-6A3C-059C-AD048FD1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845" y="3465026"/>
            <a:ext cx="6411690" cy="27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12DFB-830E-C54C-B62A-D74C00FC09D1}"/>
              </a:ext>
            </a:extLst>
          </p:cNvPr>
          <p:cNvSpPr txBox="1"/>
          <p:nvPr/>
        </p:nvSpPr>
        <p:spPr>
          <a:xfrm>
            <a:off x="4428876" y="4460681"/>
            <a:ext cx="17347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effectLst/>
                <a:latin typeface="Helvetica" pitchFamily="2" charset="0"/>
              </a:rPr>
              <a:t>Causal Language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A516D-5A2F-9B46-1673-0B049B9E7763}"/>
              </a:ext>
            </a:extLst>
          </p:cNvPr>
          <p:cNvSpPr txBox="1"/>
          <p:nvPr/>
        </p:nvSpPr>
        <p:spPr>
          <a:xfrm>
            <a:off x="4428876" y="3357057"/>
            <a:ext cx="1784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Masked</a:t>
            </a:r>
            <a:r>
              <a:rPr lang="en-US" sz="1000" dirty="0">
                <a:solidFill>
                  <a:srgbClr val="000000"/>
                </a:solidFill>
                <a:effectLst/>
                <a:latin typeface="Helvetica" pitchFamily="2" charset="0"/>
              </a:rPr>
              <a:t> Language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FF02-7146-3226-C79E-C42F8A24C102}"/>
              </a:ext>
            </a:extLst>
          </p:cNvPr>
          <p:cNvSpPr txBox="1"/>
          <p:nvPr/>
        </p:nvSpPr>
        <p:spPr>
          <a:xfrm>
            <a:off x="9326880" y="39279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E87D4-EA8E-D597-4B06-DDDA55D6A652}"/>
              </a:ext>
            </a:extLst>
          </p:cNvPr>
          <p:cNvSpPr txBox="1"/>
          <p:nvPr/>
        </p:nvSpPr>
        <p:spPr>
          <a:xfrm>
            <a:off x="9298354" y="484140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60BCA-499E-C836-006D-C9E657457B0C}"/>
              </a:ext>
            </a:extLst>
          </p:cNvPr>
          <p:cNvSpPr txBox="1"/>
          <p:nvPr/>
        </p:nvSpPr>
        <p:spPr>
          <a:xfrm>
            <a:off x="9375298" y="575486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D75BF-C322-6723-0B75-55F6F186516B}"/>
              </a:ext>
            </a:extLst>
          </p:cNvPr>
          <p:cNvSpPr txBox="1"/>
          <p:nvPr/>
        </p:nvSpPr>
        <p:spPr>
          <a:xfrm>
            <a:off x="10658749" y="3927944"/>
            <a:ext cx="130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Text analysis</a:t>
            </a:r>
          </a:p>
          <a:p>
            <a:r>
              <a:rPr lang="en-US" sz="1000" dirty="0"/>
              <a:t>(sentiment analysis)</a:t>
            </a:r>
            <a:br>
              <a:rPr lang="en-US" sz="1000" dirty="0"/>
            </a:br>
            <a:r>
              <a:rPr lang="en-US" sz="1000" dirty="0"/>
              <a:t>NER 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AA540-9A46-4D8D-476B-DEE8ED3295A7}"/>
              </a:ext>
            </a:extLst>
          </p:cNvPr>
          <p:cNvSpPr txBox="1"/>
          <p:nvPr/>
        </p:nvSpPr>
        <p:spPr>
          <a:xfrm>
            <a:off x="10658748" y="4749069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Text generation</a:t>
            </a:r>
            <a:br>
              <a:rPr lang="en-US" sz="1000" dirty="0"/>
            </a:br>
            <a:r>
              <a:rPr lang="en-US" sz="1000" dirty="0"/>
              <a:t>Dialog models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FD5C8-6048-7D05-4C95-D7DCF885524D}"/>
              </a:ext>
            </a:extLst>
          </p:cNvPr>
          <p:cNvSpPr txBox="1"/>
          <p:nvPr/>
        </p:nvSpPr>
        <p:spPr>
          <a:xfrm>
            <a:off x="10658748" y="5662527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Text summarization</a:t>
            </a:r>
            <a:br>
              <a:rPr lang="en-US" sz="1000" dirty="0"/>
            </a:br>
            <a:r>
              <a:rPr lang="en-US" sz="1000" dirty="0"/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06462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Text generation is not trivial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purple circle with a grey arrow&#10;&#10;AI-generated content may be incorrect.">
            <a:extLst>
              <a:ext uri="{FF2B5EF4-FFF2-40B4-BE49-F238E27FC236}">
                <a16:creationId xmlns:a16="http://schemas.microsoft.com/office/drawing/2014/main" id="{32D6B0C8-C566-D154-4A1C-7209C397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1868680"/>
            <a:ext cx="7772400" cy="1730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BAFB9-03FA-F982-FE12-0EBF101574FE}"/>
              </a:ext>
            </a:extLst>
          </p:cNvPr>
          <p:cNvSpPr txBox="1"/>
          <p:nvPr/>
        </p:nvSpPr>
        <p:spPr>
          <a:xfrm>
            <a:off x="1907597" y="3169852"/>
            <a:ext cx="7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4C3B1-0158-3FFD-88DF-36E42456BA0F}"/>
              </a:ext>
            </a:extLst>
          </p:cNvPr>
          <p:cNvSpPr txBox="1"/>
          <p:nvPr/>
        </p:nvSpPr>
        <p:spPr>
          <a:xfrm>
            <a:off x="6689020" y="318799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2" name="Picture 11" descr="A diagram of writing and summarization&#10;&#10;AI-generated content may be incorrect.">
            <a:extLst>
              <a:ext uri="{FF2B5EF4-FFF2-40B4-BE49-F238E27FC236}">
                <a16:creationId xmlns:a16="http://schemas.microsoft.com/office/drawing/2014/main" id="{7C08340F-4484-7DC5-DBB2-6890C5D2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54" y="3435945"/>
            <a:ext cx="4514588" cy="31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1C031-9B18-7BFB-D236-86A4455A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4EE2-628D-8893-1A47-C7FCB969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574527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14502-8A11-BD29-77EF-F7116506E5AE}"/>
              </a:ext>
            </a:extLst>
          </p:cNvPr>
          <p:cNvSpPr txBox="1"/>
          <p:nvPr/>
        </p:nvSpPr>
        <p:spPr>
          <a:xfrm>
            <a:off x="1393902" y="2274849"/>
            <a:ext cx="58746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3Blue1Brown – best </a:t>
            </a:r>
            <a:r>
              <a:rPr lang="en-US" dirty="0" err="1"/>
              <a:t>vizualizations</a:t>
            </a:r>
            <a:r>
              <a:rPr lang="en-US" dirty="0"/>
              <a:t> on Earth</a:t>
            </a:r>
          </a:p>
          <a:p>
            <a:r>
              <a:rPr lang="en-US" dirty="0">
                <a:hlinkClick r:id="rId3"/>
              </a:rPr>
              <a:t>https://www.youtube.com/watch?v=wjZofJX0v4M&amp;t=411s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Attention is all you need paper</a:t>
            </a:r>
          </a:p>
          <a:p>
            <a:r>
              <a:rPr lang="en-US" dirty="0">
                <a:hlinkClick r:id="rId4"/>
              </a:rPr>
              <a:t>https://arxiv.org/abs/1706.03762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LLM visualization (GPT)</a:t>
            </a:r>
            <a:br>
              <a:rPr lang="en-US" dirty="0"/>
            </a:br>
            <a:r>
              <a:rPr lang="en-US" dirty="0">
                <a:hlinkClick r:id="rId5"/>
              </a:rPr>
              <a:t>https://bbycroft.net/llm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3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A2492-0C63-42FB-6F63-078BBA35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AB79-01EA-D2B4-BE28-41407FFF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00" y="-621296"/>
            <a:ext cx="11768800" cy="21211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1</a:t>
            </a:r>
            <a:r>
              <a:rPr lang="en-US" sz="3200" b="1" baseline="30000" dirty="0"/>
              <a:t>st</a:t>
            </a:r>
            <a:r>
              <a:rPr lang="en-US" sz="3200" b="1" dirty="0"/>
              <a:t> attempt – Recurrent neural networks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782064F-E6DF-F9E5-5CA5-CDAB5594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9E786952-3AE4-E9F7-641C-D2BD5F94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7" y="1445849"/>
            <a:ext cx="6091903" cy="1532676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A3900440-1054-9910-03C4-7954FC92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722" y="3850252"/>
            <a:ext cx="5012744" cy="2195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14A6A2-91CC-495D-C2E2-B5FBB56E5455}"/>
              </a:ext>
            </a:extLst>
          </p:cNvPr>
          <p:cNvSpPr txBox="1"/>
          <p:nvPr/>
        </p:nvSpPr>
        <p:spPr>
          <a:xfrm>
            <a:off x="8302277" y="2195486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[1, 2, 3….]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AF2FA-FDC4-AD23-247F-4EB5F77F59E0}"/>
              </a:ext>
            </a:extLst>
          </p:cNvPr>
          <p:cNvSpPr txBox="1"/>
          <p:nvPr/>
        </p:nvSpPr>
        <p:spPr>
          <a:xfrm>
            <a:off x="8302277" y="2561204"/>
            <a:ext cx="1953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F(1), </a:t>
            </a:r>
            <a:br>
              <a:rPr lang="en-US" dirty="0"/>
            </a:br>
            <a:r>
              <a:rPr lang="en-US" dirty="0"/>
              <a:t>F(2, F(1)), </a:t>
            </a:r>
            <a:br>
              <a:rPr lang="en-US" dirty="0"/>
            </a:br>
            <a:r>
              <a:rPr lang="en-US" dirty="0"/>
              <a:t>F(3, (F(2, F(1))….)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F8163D-0BD5-3A5A-9FAF-07B2305820E2}"/>
              </a:ext>
            </a:extLst>
          </p:cNvPr>
          <p:cNvSpPr txBox="1"/>
          <p:nvPr/>
        </p:nvSpPr>
        <p:spPr>
          <a:xfrm>
            <a:off x="486534" y="3022869"/>
            <a:ext cx="65336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reads words </a:t>
            </a:r>
            <a:r>
              <a:rPr lang="en-US" b="1" dirty="0"/>
              <a:t>one by one</a:t>
            </a:r>
            <a:r>
              <a:rPr lang="en-US" dirty="0"/>
              <a:t> in sequence.</a:t>
            </a:r>
          </a:p>
          <a:p>
            <a:r>
              <a:rPr lang="en-US" dirty="0"/>
              <a:t>- at each step, it remembers what it has seen before and predicts the next word.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it generates words ?</a:t>
            </a:r>
            <a:br>
              <a:rPr lang="en-US" dirty="0"/>
            </a:br>
            <a:r>
              <a:rPr lang="en-US" dirty="0"/>
              <a:t>- it starts with a seed word and predicts the next word.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that new word is fed back into the model to generate the next one, and so 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since it processes words sequentially, it can struggle to remember information from far back in the text </a:t>
            </a:r>
          </a:p>
          <a:p>
            <a:pPr marL="285750" indent="-285750">
              <a:buFontTx/>
              <a:buChar char="-"/>
            </a:pPr>
            <a:r>
              <a:rPr lang="en-US" dirty="0"/>
              <a:t>vanishing gradient problem due to repeated multiplications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D225-C08F-3BD3-0589-531421121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2485-CFBF-D663-69B9-ECAE630C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00" y="-621296"/>
            <a:ext cx="11768800" cy="21211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2</a:t>
            </a:r>
            <a:r>
              <a:rPr lang="en-US" sz="3200" b="1" baseline="30000" dirty="0"/>
              <a:t>nd</a:t>
            </a:r>
            <a:r>
              <a:rPr lang="en-US" sz="3200" b="1" dirty="0"/>
              <a:t>  attempt – Long Short-Term Memory (LSTM)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A90073D-A800-D19F-3FD7-9C79D15B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6A6C4A06-57E2-A817-44B7-67F382D5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7" y="1445849"/>
            <a:ext cx="6091903" cy="1532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1A6858-D6A5-C154-28CE-05146D3533A1}"/>
              </a:ext>
            </a:extLst>
          </p:cNvPr>
          <p:cNvSpPr txBox="1"/>
          <p:nvPr/>
        </p:nvSpPr>
        <p:spPr>
          <a:xfrm>
            <a:off x="486534" y="3022869"/>
            <a:ext cx="65336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Forget Gate - What to remove?</a:t>
            </a:r>
            <a:endParaRPr lang="en-US" sz="1400" dirty="0"/>
          </a:p>
          <a:p>
            <a:r>
              <a:rPr lang="en-US" sz="1400" dirty="0"/>
              <a:t>- Decides which information should be forgotten from the cell state.</a:t>
            </a:r>
          </a:p>
          <a:p>
            <a:r>
              <a:rPr lang="en-US" sz="1400" dirty="0"/>
              <a:t>- Uses a sigmoid activation: values close to 0 mean “forget,” values near 1 mean “keep.”</a:t>
            </a:r>
          </a:p>
          <a:p>
            <a:endParaRPr lang="en-US" sz="1400" dirty="0"/>
          </a:p>
          <a:p>
            <a:r>
              <a:rPr lang="en-US" sz="1400" b="1" dirty="0"/>
              <a:t>Input Gate - What to remember?</a:t>
            </a:r>
            <a:endParaRPr lang="en-US" sz="1400" dirty="0"/>
          </a:p>
          <a:p>
            <a:r>
              <a:rPr lang="en-US" sz="1400" dirty="0"/>
              <a:t>- Decides which new information should be added to the memory.</a:t>
            </a:r>
          </a:p>
          <a:p>
            <a:r>
              <a:rPr lang="en-US" sz="1400" dirty="0"/>
              <a:t>- Uses a sigmoid to filter important inputs and a tanh to regulate how much to store.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Output Gate - What to use now?</a:t>
            </a:r>
            <a:endParaRPr lang="en-US" sz="1400" dirty="0"/>
          </a:p>
          <a:p>
            <a:r>
              <a:rPr lang="en-US" sz="1400" dirty="0"/>
              <a:t>- Decides what part of the cell state should be output at the current step.</a:t>
            </a:r>
          </a:p>
          <a:p>
            <a:r>
              <a:rPr lang="en-US" sz="1400" dirty="0"/>
              <a:t>- Uses sigmoid + tanh to generate the final hidden state.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A91C4-3BAB-BF2A-2FE4-7E7C35A13244}"/>
              </a:ext>
            </a:extLst>
          </p:cNvPr>
          <p:cNvSpPr txBox="1"/>
          <p:nvPr/>
        </p:nvSpPr>
        <p:spPr>
          <a:xfrm>
            <a:off x="7208686" y="2131082"/>
            <a:ext cx="49833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It reads a word and decides what past info is important (</a:t>
            </a:r>
            <a:r>
              <a:rPr lang="en-US" sz="1400" b="1" dirty="0"/>
              <a:t>Forget Gate</a:t>
            </a:r>
            <a:r>
              <a:rPr lang="en-US" sz="1400" dirty="0"/>
              <a:t>).</a:t>
            </a:r>
          </a:p>
          <a:p>
            <a:r>
              <a:rPr lang="en-US" sz="1400" dirty="0"/>
              <a:t>2. It updates its memory by adding new relevant info (</a:t>
            </a:r>
            <a:r>
              <a:rPr lang="en-US" sz="1400" b="1" dirty="0"/>
              <a:t>Input Gate</a:t>
            </a:r>
            <a:r>
              <a:rPr lang="en-US" sz="1400" dirty="0"/>
              <a:t>).</a:t>
            </a:r>
          </a:p>
          <a:p>
            <a:r>
              <a:rPr lang="en-US" sz="1400" dirty="0"/>
              <a:t>3. It produces an output based on what it currently knows (</a:t>
            </a:r>
            <a:r>
              <a:rPr lang="en-US" sz="1400" b="1" dirty="0"/>
              <a:t>Output Gate</a:t>
            </a:r>
            <a:r>
              <a:rPr lang="en-US" sz="1400" dirty="0"/>
              <a:t>).</a:t>
            </a:r>
          </a:p>
        </p:txBody>
      </p:sp>
      <p:pic>
        <p:nvPicPr>
          <p:cNvPr id="18" name="Picture 17" descr="A diagram of a function&#10;&#10;AI-generated content may be incorrect.">
            <a:extLst>
              <a:ext uri="{FF2B5EF4-FFF2-40B4-BE49-F238E27FC236}">
                <a16:creationId xmlns:a16="http://schemas.microsoft.com/office/drawing/2014/main" id="{406B78F5-FDB4-78BD-D1B1-4594D145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83" y="3656950"/>
            <a:ext cx="3865919" cy="25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E661-4FD1-9D32-9F01-2F351508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F43D-9A33-A615-2746-62B2589D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00" y="-621296"/>
            <a:ext cx="11768800" cy="21211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Also Problems with embeddings (word2vec)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8BCAACD-94E7-BAFB-5A29-E915FCF9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29A9D-A488-A30F-0915-0EDBAE2B909F}"/>
              </a:ext>
            </a:extLst>
          </p:cNvPr>
          <p:cNvSpPr txBox="1"/>
          <p:nvPr/>
        </p:nvSpPr>
        <p:spPr>
          <a:xfrm>
            <a:off x="816077" y="1907009"/>
            <a:ext cx="10225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Static embeddings don’t adapt! The meaning of a word remains the same regardless of context.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3D2A4-5E4F-30F3-2391-3019DEC2AD1C}"/>
              </a:ext>
            </a:extLst>
          </p:cNvPr>
          <p:cNvSpPr txBox="1"/>
          <p:nvPr/>
        </p:nvSpPr>
        <p:spPr>
          <a:xfrm>
            <a:off x="816077" y="4237184"/>
            <a:ext cx="939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Here, </a:t>
            </a:r>
            <a:r>
              <a:rPr lang="en-US" sz="2000" b="1" dirty="0"/>
              <a:t>“it”</a:t>
            </a:r>
            <a:r>
              <a:rPr lang="en-US" sz="2000" dirty="0"/>
              <a:t> could refer to </a:t>
            </a:r>
            <a:r>
              <a:rPr lang="en-US" sz="2000" b="1" dirty="0"/>
              <a:t>“the chicken”</a:t>
            </a:r>
            <a:r>
              <a:rPr lang="en-US" sz="2000" dirty="0"/>
              <a:t>, but a static embedding treats “it” the same in every sentence, without knowing what it refers 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FC03D-A90C-4296-88E9-84E299EECEB2}"/>
              </a:ext>
            </a:extLst>
          </p:cNvPr>
          <p:cNvSpPr txBox="1"/>
          <p:nvPr/>
        </p:nvSpPr>
        <p:spPr>
          <a:xfrm>
            <a:off x="1337080" y="2913204"/>
            <a:ext cx="831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The chicken didn't cross the road because it was too tired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3FD754-30EF-A6B8-DA75-E16908ED876E}"/>
                  </a:ext>
                </a:extLst>
              </p14:cNvPr>
              <p14:cNvContentPartPr/>
              <p14:nvPr/>
            </p14:nvContentPartPr>
            <p14:xfrm>
              <a:off x="7216819" y="2881568"/>
              <a:ext cx="381960" cy="37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3FD754-30EF-A6B8-DA75-E16908ED87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699" y="2875448"/>
                <a:ext cx="394200" cy="39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5C7B9E1-9ABE-BC96-4993-48A2D6733B8E}"/>
              </a:ext>
            </a:extLst>
          </p:cNvPr>
          <p:cNvGrpSpPr/>
          <p:nvPr/>
        </p:nvGrpSpPr>
        <p:grpSpPr>
          <a:xfrm>
            <a:off x="5701579" y="2765648"/>
            <a:ext cx="1518840" cy="256320"/>
            <a:chOff x="5701579" y="2765648"/>
            <a:chExt cx="151884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A380E3-C6C5-7885-8EA2-3AB1C042D527}"/>
                    </a:ext>
                  </a:extLst>
                </p14:cNvPr>
                <p14:cNvContentPartPr/>
                <p14:nvPr/>
              </p14:nvContentPartPr>
              <p14:xfrm>
                <a:off x="5748379" y="2765648"/>
                <a:ext cx="1472040" cy="20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A380E3-C6C5-7885-8EA2-3AB1C042D5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42259" y="2759528"/>
                  <a:ext cx="148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C22350-0A87-6B3D-EE77-2A72A61F94B6}"/>
                    </a:ext>
                  </a:extLst>
                </p14:cNvPr>
                <p14:cNvContentPartPr/>
                <p14:nvPr/>
              </p14:nvContentPartPr>
              <p14:xfrm>
                <a:off x="5701579" y="2925128"/>
                <a:ext cx="143280" cy="9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C22350-0A87-6B3D-EE77-2A72A61F94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5459" y="2919008"/>
                  <a:ext cx="15552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4C843F-0498-E4DC-A365-B8CEC7BDC4E6}"/>
                  </a:ext>
                </a:extLst>
              </p14:cNvPr>
              <p14:cNvContentPartPr/>
              <p14:nvPr/>
            </p14:nvContentPartPr>
            <p14:xfrm>
              <a:off x="2769739" y="3223568"/>
              <a:ext cx="4327920" cy="602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4C843F-0498-E4DC-A365-B8CEC7BDC4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3619" y="3217448"/>
                <a:ext cx="434016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0FA6CA-C910-3E79-386F-76D4A4E5595A}"/>
                  </a:ext>
                </a:extLst>
              </p14:cNvPr>
              <p14:cNvContentPartPr/>
              <p14:nvPr/>
            </p14:nvContentPartPr>
            <p14:xfrm>
              <a:off x="2768299" y="3205208"/>
              <a:ext cx="278640" cy="229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0FA6CA-C910-3E79-386F-76D4A4E559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2179" y="3199088"/>
                <a:ext cx="29088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9EEC7-571F-E71F-996E-9E14B417252C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AD783F-6425-49E4-AE78-C6B7B6DF1C8A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AD783F-6425-49E4-AE78-C6B7B6DF1C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ACC4D0-795E-FCBF-D6C2-70D8C870241C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ACC4D0-795E-FCBF-D6C2-70D8C87024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8D5B74-406D-2874-5AE3-FEC97AE2AAC9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8D5B74-406D-2874-5AE3-FEC97AE2AA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509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A636-A28D-6A34-7A4B-B7BD74FF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3B43-4742-50A8-63DD-4DF1A4A2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" y="653185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Solution: Contextual Embeddings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E8F9F7-AA88-C9B9-536F-DFBB26A2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A088E-9548-2C23-4759-5BBC2CF50B76}"/>
              </a:ext>
            </a:extLst>
          </p:cNvPr>
          <p:cNvSpPr txBox="1"/>
          <p:nvPr/>
        </p:nvSpPr>
        <p:spPr>
          <a:xfrm>
            <a:off x="816077" y="1907009"/>
            <a:ext cx="1022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Intuition: </a:t>
            </a:r>
            <a:r>
              <a:rPr lang="en-US" sz="2000" dirty="0"/>
              <a:t>The significance of a word varies based on its context!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D3C8A-85D2-079F-87B2-57DF39C87CBE}"/>
              </a:ext>
            </a:extLst>
          </p:cNvPr>
          <p:cNvSpPr txBox="1"/>
          <p:nvPr/>
        </p:nvSpPr>
        <p:spPr>
          <a:xfrm>
            <a:off x="816077" y="2444136"/>
            <a:ext cx="939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Contextual Embeddings</a:t>
            </a:r>
            <a:r>
              <a:rPr lang="en-US" sz="2000" dirty="0"/>
              <a:t>: Each word is represented by unique vectors that capture different meanings influenced by adjacent words.</a:t>
            </a:r>
          </a:p>
          <a:p>
            <a:endParaRPr lang="en-US" sz="2000" dirty="0"/>
          </a:p>
          <a:p>
            <a:r>
              <a:rPr lang="en-US" sz="2000" dirty="0"/>
              <a:t>How can we calculate contextual embeddings?</a:t>
            </a:r>
          </a:p>
          <a:p>
            <a:endParaRPr lang="en-US" sz="2000" dirty="0"/>
          </a:p>
          <a:p>
            <a:r>
              <a:rPr lang="en-US" sz="2000" b="1" dirty="0"/>
              <a:t>Attention</a:t>
            </a:r>
            <a:r>
              <a:rPr lang="en-US" sz="2000" dirty="0"/>
              <a:t> mechanisms! (2014)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BBC09-9566-3F0E-A29F-F98DB0C29115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5F4BCD-3F17-A932-FDF9-02D6DFB77BE5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5F4BCD-3F17-A932-FDF9-02D6DFB77B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8CE45A-A08A-212B-9E31-BA2D13236883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8CE45A-A08A-212B-9E31-BA2D132368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2CB718-3047-0E37-9F89-A3A0877029B0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2CB718-3047-0E37-9F89-A3A0877029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6E4DB20C-7872-DEB1-FB83-3CDFEF0A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3898490"/>
            <a:ext cx="5060860" cy="26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4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80C83-1E19-4B81-7C85-DC117331D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3A73-9390-8CD5-C577-6CB60285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Solution: Contextual Embeddings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78B956-F722-C15F-E4F1-3EF147E3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43C1E-4D80-1F22-6923-C95C96D2C11E}"/>
              </a:ext>
            </a:extLst>
          </p:cNvPr>
          <p:cNvSpPr txBox="1"/>
          <p:nvPr/>
        </p:nvSpPr>
        <p:spPr>
          <a:xfrm>
            <a:off x="641578" y="1798854"/>
            <a:ext cx="102255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process of building contextual embeddings involves selectively incorporating data from surrounding words.</a:t>
            </a:r>
          </a:p>
          <a:p>
            <a:endParaRPr lang="en-US" sz="2000" dirty="0"/>
          </a:p>
          <a:p>
            <a:r>
              <a:rPr lang="en-US" sz="2000" dirty="0"/>
              <a:t>A specific word "focuses on" or gives more importance to certain neighboring words over others, using attention mechanisms. </a:t>
            </a:r>
          </a:p>
          <a:p>
            <a:endParaRPr lang="en-US" sz="2000" dirty="0"/>
          </a:p>
          <a:p>
            <a:r>
              <a:rPr lang="en-US" sz="2000" dirty="0"/>
              <a:t>This selective focus helps in constructing a rich contextual embedding that accurately reflects the word’s meaning within its unique context.</a:t>
            </a:r>
          </a:p>
          <a:p>
            <a:endParaRPr lang="en-US" sz="2000" dirty="0"/>
          </a:p>
          <a:p>
            <a:r>
              <a:rPr lang="en-US" sz="2000" dirty="0"/>
              <a:t>This approach allows the model to dynamically weigh the influence of each neighbor, enhancing understanding and representation of words based on their context.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E712D8-40E0-812B-7625-2A595A3324D2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BBF018-85BC-0753-0312-7B654AD8EC21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BBF018-85BC-0753-0312-7B654AD8EC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AD804C-9389-B796-9F7E-A474EB9083BD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AD804C-9389-B796-9F7E-A474EB9083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F8AE15-FF80-6110-F518-D7E541FEEE9E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F8AE15-FF80-6110-F518-D7E541FEEE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600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AA0BF-10CB-7D85-EB69-9FC1ABFBD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582E-60A0-35C7-1FA5-6EF42EA9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Solution: Contextual Embeddings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C6C1D7-8D08-A3A8-BA2A-9FDF9D14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472570-7C3A-AEEF-AEEB-EBE051ECB2F4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574D25-0005-AAD3-A117-AFA3A97B6F4F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574D25-0005-AAD3-A117-AFA3A97B6F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08697E-EAB7-FF8F-DEF5-F9B2E3E0BE55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08697E-EAB7-FF8F-DEF5-F9B2E3E0BE5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ABA2E2-EF9F-3FA3-EEF6-6D6A75A0B638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ABA2E2-EF9F-3FA3-EEF6-6D6A75A0B6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A4E9C31-0658-608E-D908-DA2035A4D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74723" y="1904310"/>
            <a:ext cx="6857358" cy="4231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202B1-6A39-EB0D-E82D-84C69B4FA2E6}"/>
              </a:ext>
            </a:extLst>
          </p:cNvPr>
          <p:cNvSpPr txBox="1"/>
          <p:nvPr/>
        </p:nvSpPr>
        <p:spPr>
          <a:xfrm>
            <a:off x="3306451" y="6077246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x1  x2  x3  x4  x5  x6  x7   xi</a:t>
            </a:r>
          </a:p>
        </p:txBody>
      </p:sp>
    </p:spTree>
    <p:extLst>
      <p:ext uri="{BB962C8B-B14F-4D97-AF65-F5344CB8AC3E}">
        <p14:creationId xmlns:p14="http://schemas.microsoft.com/office/powerpoint/2010/main" val="263984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B5AEA-B4A7-B6E1-AE8D-38667F3B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E485-D0C8-106B-4CDF-89A2E7D8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8" y="722011"/>
            <a:ext cx="7796568" cy="8214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!ATTENTION!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02A6B70-6494-3BD6-BA7F-71D3BFF3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E4A43F-1E95-2992-CD81-F5325909E681}"/>
              </a:ext>
            </a:extLst>
          </p:cNvPr>
          <p:cNvGrpSpPr/>
          <p:nvPr/>
        </p:nvGrpSpPr>
        <p:grpSpPr>
          <a:xfrm>
            <a:off x="2328739" y="4383128"/>
            <a:ext cx="360" cy="360"/>
            <a:chOff x="2328739" y="438312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DACCEB-B0BA-ECF3-F589-35DF2B4EA686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DACCEB-B0BA-ECF3-F589-35DF2B4EA6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C968B-1B77-BAC4-9363-4A4B2112C880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C968B-1B77-BAC4-9363-4A4B2112C8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984D15-BC05-F561-EE10-675CA0A3F0FD}"/>
                    </a:ext>
                  </a:extLst>
                </p14:cNvPr>
                <p14:cNvContentPartPr/>
                <p14:nvPr/>
              </p14:nvContentPartPr>
              <p14:xfrm>
                <a:off x="2328739" y="438312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984D15-BC05-F561-EE10-675CA0A3F0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619" y="437700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8B0618F-4885-D642-F82A-7325D9047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78" y="1722864"/>
            <a:ext cx="8516805" cy="217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F348D-5A17-9A33-832B-B709F4616233}"/>
              </a:ext>
            </a:extLst>
          </p:cNvPr>
          <p:cNvSpPr txBox="1"/>
          <p:nvPr/>
        </p:nvSpPr>
        <p:spPr>
          <a:xfrm>
            <a:off x="3578942" y="4208206"/>
            <a:ext cx="249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is left to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C9E8F-6CBA-C4AA-70CB-FA820D4EB398}"/>
              </a:ext>
            </a:extLst>
          </p:cNvPr>
          <p:cNvSpPr txBox="1"/>
          <p:nvPr/>
        </p:nvSpPr>
        <p:spPr>
          <a:xfrm>
            <a:off x="708898" y="4868950"/>
            <a:ext cx="708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attention mechanism</a:t>
            </a:r>
            <a:r>
              <a:rPr lang="en-US" dirty="0"/>
              <a:t> computes token embeddings by selectively focusing on and integrating information from surrounding tokens, enhancing contextual relevance based on their significance at the previous layer.</a:t>
            </a:r>
          </a:p>
        </p:txBody>
      </p:sp>
    </p:spTree>
    <p:extLst>
      <p:ext uri="{BB962C8B-B14F-4D97-AF65-F5344CB8AC3E}">
        <p14:creationId xmlns:p14="http://schemas.microsoft.com/office/powerpoint/2010/main" val="39187254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79FDCFDA3AA489801A224B51549C4" ma:contentTypeVersion="4" ma:contentTypeDescription="Create a new document." ma:contentTypeScope="" ma:versionID="a29ae2056159c8ddbd6bc3ee0922286b">
  <xsd:schema xmlns:xsd="http://www.w3.org/2001/XMLSchema" xmlns:xs="http://www.w3.org/2001/XMLSchema" xmlns:p="http://schemas.microsoft.com/office/2006/metadata/properties" xmlns:ns2="473c0446-82f2-45af-a005-04530fddabcc" targetNamespace="http://schemas.microsoft.com/office/2006/metadata/properties" ma:root="true" ma:fieldsID="39b990bf1d5e1f4fa4415c645e930dee" ns2:_="">
    <xsd:import namespace="473c0446-82f2-45af-a005-04530fdda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c0446-82f2-45af-a005-04530fddab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3DA26F-4231-4629-B61C-E84D576382EE}"/>
</file>

<file path=customXml/itemProps2.xml><?xml version="1.0" encoding="utf-8"?>
<ds:datastoreItem xmlns:ds="http://schemas.openxmlformats.org/officeDocument/2006/customXml" ds:itemID="{49168DCE-134F-4610-A6AA-88CEBE8D71D2}">
  <ds:schemaRefs>
    <ds:schemaRef ds:uri="fcc9d9b4-5a6e-40e5-9022-cfc930feae0c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23f837f-d33b-4977-a8ae-4d3fe71419e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6443</TotalTime>
  <Words>1181</Words>
  <Application>Microsoft Macintosh PowerPoint</Application>
  <PresentationFormat>Widescreen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</vt:lpstr>
      <vt:lpstr>Helvetica</vt:lpstr>
      <vt:lpstr>Tenorite</vt:lpstr>
      <vt:lpstr>Times New Roman</vt:lpstr>
      <vt:lpstr>Custom</vt:lpstr>
      <vt:lpstr>C3: Transformers (not the movie)</vt:lpstr>
      <vt:lpstr>Text generation is not trivial</vt:lpstr>
      <vt:lpstr>1st attempt – Recurrent neural networks</vt:lpstr>
      <vt:lpstr>2nd  attempt – Long Short-Term Memory (LSTM)</vt:lpstr>
      <vt:lpstr>Also Problems with embeddings (word2vec)</vt:lpstr>
      <vt:lpstr>Solution: Contextual Embeddings</vt:lpstr>
      <vt:lpstr>Solution: Contextual Embeddings</vt:lpstr>
      <vt:lpstr>Solution: Contextual Embeddings</vt:lpstr>
      <vt:lpstr>!ATTENTION!</vt:lpstr>
      <vt:lpstr>!ATTENTION!</vt:lpstr>
      <vt:lpstr>!ATTENTION!</vt:lpstr>
      <vt:lpstr>!ONE ATTENTION head!</vt:lpstr>
      <vt:lpstr>!ONE ATTENTION head!</vt:lpstr>
      <vt:lpstr>!Multi-head attention!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Bogdan Mursa</cp:lastModifiedBy>
  <cp:revision>264</cp:revision>
  <dcterms:created xsi:type="dcterms:W3CDTF">2024-02-14T19:04:18Z</dcterms:created>
  <dcterms:modified xsi:type="dcterms:W3CDTF">2025-03-12T11:52:30Z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0x0101009C179FDCFDA3AA489801A224B51549C4</vt:lpwstr>
  </property>
  <property fmtid="{D5CDD505-2E9C-101B-9397-08002B2CF9AE}" pid="3" name="MediaServiceImageTags">
    <vt:lpwstr/>
  </property>
</Properties>
</file>